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70" r:id="rId9"/>
    <p:sldId id="271" r:id="rId10"/>
    <p:sldId id="272" r:id="rId11"/>
    <p:sldId id="273" r:id="rId12"/>
    <p:sldId id="278" r:id="rId13"/>
    <p:sldId id="279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CE7A1-6ACD-44D0-92C0-1F21B437DE0E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B53E-4075-4D46-93E2-B665AE05B1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61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948D-1C0A-46EE-BF9A-A61E91E1A6A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5E12-6259-4FB8-A475-EFCBD5941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948D-1C0A-46EE-BF9A-A61E91E1A6A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5E12-6259-4FB8-A475-EFCBD5941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948D-1C0A-46EE-BF9A-A61E91E1A6A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5E12-6259-4FB8-A475-EFCBD5941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948D-1C0A-46EE-BF9A-A61E91E1A6A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5E12-6259-4FB8-A475-EFCBD5941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948D-1C0A-46EE-BF9A-A61E91E1A6A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5E12-6259-4FB8-A475-EFCBD5941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948D-1C0A-46EE-BF9A-A61E91E1A6A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5E12-6259-4FB8-A475-EFCBD5941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948D-1C0A-46EE-BF9A-A61E91E1A6A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5E12-6259-4FB8-A475-EFCBD5941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948D-1C0A-46EE-BF9A-A61E91E1A6A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5E12-6259-4FB8-A475-EFCBD5941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948D-1C0A-46EE-BF9A-A61E91E1A6A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5E12-6259-4FB8-A475-EFCBD5941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948D-1C0A-46EE-BF9A-A61E91E1A6A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5E12-6259-4FB8-A475-EFCBD5941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948D-1C0A-46EE-BF9A-A61E91E1A6A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5E12-6259-4FB8-A475-EFCBD5941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7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D948D-1C0A-46EE-BF9A-A61E91E1A6A6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05E12-6259-4FB8-A475-EFCBD5941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3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4 - Demand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8229600" cy="4419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Section 1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Understanding Demand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Section 2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Shifts in Demand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Section 3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Elasticity of Demand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Review Day</a:t>
            </a: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3124200"/>
            <a:ext cx="4876800" cy="356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Revenue Test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6388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Elastic Demand – TR will increase with a drop in price.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Inelastic Demand – TR will decrease with a drop in price.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778692"/>
            <a:ext cx="4075113" cy="4079308"/>
          </a:xfrm>
          <a:prstGeom prst="rect">
            <a:avLst/>
          </a:prstGeom>
          <a:noFill/>
        </p:spPr>
      </p:pic>
      <p:pic>
        <p:nvPicPr>
          <p:cNvPr id="5" name="Picture 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743200"/>
            <a:ext cx="4267200" cy="4262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 Affecting Elasticity of Demand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86800" cy="55626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Availability of Substitutes</a:t>
            </a: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 Importance (portion of budget)</a:t>
            </a: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Necessities vs. Luxury</a:t>
            </a: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Exit Journal – Jumpstart #2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486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price of gas were to go up, according to the law of demand, our quantity demanded will decrease.  Do you believe this is true? </a:t>
            </a:r>
            <a:r>
              <a:rPr lang="en-U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Why or why not?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Plan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912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Jumpstart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Why is it important for producers to understand the concept of elasticity of demand?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Minute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(listening)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your response to this?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Over Chapter 2 Test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4 Review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(pg. 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98-99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Demand?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5626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the desire and ability to buy something</a:t>
            </a:r>
          </a:p>
          <a:p>
            <a:r>
              <a:rPr kumimoji="0"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kumimoji="0" lang="en-US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of demand </a:t>
            </a:r>
            <a:r>
              <a:rPr kumimoji="0"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states that consumers buy more of a good when its price decreases and less </a:t>
            </a:r>
            <a:br>
              <a:rPr kumimoji="0"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0"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its price increases.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because of the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substitution effect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 effect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Demand Schedule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4525963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 schedule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table that lists the quantity of a good a person will buy at each different price.</a:t>
            </a:r>
          </a:p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 demand schedule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table that lists the quantity of a good all consumers in a market will buy at each different price.</a:t>
            </a:r>
          </a:p>
          <a:p>
            <a:pPr>
              <a:buNone/>
            </a:pPr>
            <a:endParaRPr lang="en-US" alt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 Curve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45259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demand curve is always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downward sloping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in Quantity Demanded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 movement along the demand curve, a result of the change in the price of a good</a:t>
            </a:r>
          </a:p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in Demand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shift in the demand curve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What Causes Shifts in Demand?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charset="0"/>
              </a:rPr>
              <a:t>1. Income</a:t>
            </a:r>
          </a:p>
          <a:p>
            <a:pPr marL="236538" lvl="1">
              <a:buFontTx/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charset="0"/>
              </a:rPr>
              <a:t>Changes in consumers incomes affect demand.  A </a:t>
            </a:r>
            <a:r>
              <a:rPr lang="en-US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charset="0"/>
              </a:rPr>
              <a:t>normal good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charset="0"/>
              </a:rPr>
              <a:t>is a good that consumers demand more of when their incomes increase. An </a:t>
            </a:r>
            <a:r>
              <a:rPr lang="en-US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charset="0"/>
              </a:rPr>
              <a:t>inferior good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charset="0"/>
              </a:rPr>
              <a:t>is a good that consumers demand less of when their income increases.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en-US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charset="0"/>
              </a:rPr>
              <a:t>2. Consumer Expectations</a:t>
            </a:r>
          </a:p>
          <a:p>
            <a:pPr marL="236538" lvl="1">
              <a:buFontTx/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charset="0"/>
              </a:rPr>
              <a:t>Whether or not we expect a good to increase or decrease in price in the future greatly affects our demand for that good today.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Causes Shifts in Demand?</a:t>
            </a:r>
          </a:p>
        </p:txBody>
      </p:sp>
      <p:sp>
        <p:nvSpPr>
          <p:cNvPr id="6" name="Title 1"/>
          <p:cNvSpPr>
            <a:spLocks noGrp="1"/>
          </p:cNvSpPr>
          <p:nvPr>
            <p:ph idx="1"/>
          </p:nvPr>
        </p:nvSpPr>
        <p:spPr>
          <a:xfrm>
            <a:off x="152400" y="1066800"/>
            <a:ext cx="8229600" cy="4525963"/>
          </a:xfrm>
        </p:spPr>
        <p:txBody>
          <a:bodyPr/>
          <a:lstStyle/>
          <a:p>
            <a:pPr>
              <a:spcBef>
                <a:spcPct val="60000"/>
              </a:spcBef>
              <a:buFontTx/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charset="0"/>
              </a:rPr>
              <a:t>3. Population</a:t>
            </a:r>
          </a:p>
          <a:p>
            <a:pPr marL="236538" lvl="1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charset="0"/>
              </a:rPr>
              <a:t>Changes in the size of the population also affects the demand for most products. 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charset="0"/>
              </a:rPr>
              <a:t>4. Consumer Tastes and Advertising</a:t>
            </a:r>
          </a:p>
          <a:p>
            <a:pPr marL="236538" lvl="1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" charset="0"/>
              </a:rPr>
              <a:t>Advertising plays an important role in many trends and therefore influences demand.</a:t>
            </a:r>
            <a:endParaRPr kumimoji="0" lang="en-US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in Demand for Other Goods</a:t>
            </a:r>
          </a:p>
          <a:p>
            <a:pPr>
              <a:buNone/>
            </a:pPr>
            <a:r>
              <a:rPr lang="en-US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Complements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two goods that are bought and used together.  Example: skis and ski boots  </a:t>
            </a:r>
          </a:p>
          <a:p>
            <a:pPr>
              <a:buNone/>
            </a:pPr>
            <a:r>
              <a:rPr lang="en-US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Substitutes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goods used in place of one another.  Example: skis and snowboards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Causes Shifts in Demand?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Elasticity of Demand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6388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Elasticity of demand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measure of how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consumers react to a change in price. </a:t>
            </a:r>
          </a:p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 for a good that consumers will continue to buy despite a price increase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inelastic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pic>
        <p:nvPicPr>
          <p:cNvPr id="4" name="Picture 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778692"/>
            <a:ext cx="4075113" cy="4079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Elasticity of Demand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4754563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 for a good that is very sensitive to changes in price is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elastic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0"/>
            <a:ext cx="4657367" cy="4651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7011</TotalTime>
  <Words>475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</vt:lpstr>
      <vt:lpstr>Office Theme</vt:lpstr>
      <vt:lpstr>Chapter 4 - Demand</vt:lpstr>
      <vt:lpstr>What is Demand?</vt:lpstr>
      <vt:lpstr>Demand Schedule</vt:lpstr>
      <vt:lpstr>Demand Curve</vt:lpstr>
      <vt:lpstr>What Causes Shifts in Demand?</vt:lpstr>
      <vt:lpstr>PowerPoint Presentation</vt:lpstr>
      <vt:lpstr>PowerPoint Presentation</vt:lpstr>
      <vt:lpstr>Elasticity of Demand</vt:lpstr>
      <vt:lpstr>Elasticity of Demand</vt:lpstr>
      <vt:lpstr>Total Revenue Test</vt:lpstr>
      <vt:lpstr>Factors Affecting Elasticity of Demand</vt:lpstr>
      <vt:lpstr>Exit Journal – Jumpstart #2</vt:lpstr>
      <vt:lpstr>Today’s Plan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4 - Demand</dc:title>
  <dc:creator>Hornbeck</dc:creator>
  <cp:lastModifiedBy>Theresa Kuhrt</cp:lastModifiedBy>
  <cp:revision>66</cp:revision>
  <cp:lastPrinted>2019-03-05T20:38:29Z</cp:lastPrinted>
  <dcterms:created xsi:type="dcterms:W3CDTF">2009-02-24T00:24:10Z</dcterms:created>
  <dcterms:modified xsi:type="dcterms:W3CDTF">2019-03-06T12:26:37Z</dcterms:modified>
</cp:coreProperties>
</file>